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66" r:id="rId2"/>
    <p:sldId id="26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4" r:id="rId13"/>
    <p:sldId id="268" r:id="rId14"/>
  </p:sldIdLst>
  <p:sldSz cx="14630400" cy="8229600"/>
  <p:notesSz cx="8229600" cy="14630400"/>
  <p:embeddedFontLst>
    <p:embeddedFont>
      <p:font typeface="Bookman Old Style" panose="02050604050505020204" pitchFamily="18" charset="0"/>
      <p:regular r:id="rId16"/>
      <p:bold r:id="rId17"/>
      <p:italic r:id="rId18"/>
      <p:boldItalic r:id="rId19"/>
    </p:embeddedFont>
    <p:embeddedFont>
      <p:font typeface="Gelasio" panose="020B0604020202020204" charset="0"/>
      <p:regular r:id="rId20"/>
    </p:embeddedFont>
    <p:embeddedFont>
      <p:font typeface="Gelasio Semi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75FD9-4605-4C03-B4BE-DEB58FD97A8E}" v="8" dt="2025-03-16T12:41:57.449"/>
    <p1510:client id="{A9B7CE93-9ED7-4DC9-0991-F00169C87280}" v="198" dt="2025-03-16T11:38:46.408"/>
    <p1510:client id="{CCCC16DE-6062-BF82-9065-D9E6483D6804}" v="189" dt="2025-03-16T14:45:53.468"/>
    <p1510:client id="{D7C03467-98CE-73B9-077D-D1EBE3FB94C7}" v="1" dt="2025-03-16T11:13:15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6F6D4-BF22-4405-A31F-E44D8C79B5AE}" type="datetimeFigureOut">
              <a:t>3/16/2025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50AEA-8FD0-41E3-BF33-8ABEF53B8A7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82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D1FD2A-2BBA-4B7A-80E4-09314FE25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28" y="0"/>
            <a:ext cx="14626743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C207CEFA-5262-8E74-3199-212A2C7FB9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144" r="-1" b="25018"/>
          <a:stretch/>
        </p:blipFill>
        <p:spPr>
          <a:xfrm>
            <a:off x="241352" y="668626"/>
            <a:ext cx="8504121" cy="6892342"/>
          </a:xfrm>
          <a:prstGeom prst="rect">
            <a:avLst/>
          </a:prstGeom>
        </p:spPr>
      </p:pic>
      <p:pic>
        <p:nvPicPr>
          <p:cNvPr id="4" name="Picture 3" descr="Image tagged in funny memes - Imgflip">
            <a:extLst>
              <a:ext uri="{FF2B5EF4-FFF2-40B4-BE49-F238E27FC236}">
                <a16:creationId xmlns:a16="http://schemas.microsoft.com/office/drawing/2014/main" id="{1DD9C5B3-8016-63F7-67E7-BD8437AEDE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953" r="29723"/>
          <a:stretch/>
        </p:blipFill>
        <p:spPr>
          <a:xfrm>
            <a:off x="9154123" y="668626"/>
            <a:ext cx="5123090" cy="6892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3C3F0B-4F92-130A-4FFE-E7362163B473}"/>
              </a:ext>
            </a:extLst>
          </p:cNvPr>
          <p:cNvSpPr txBox="1"/>
          <p:nvPr/>
        </p:nvSpPr>
        <p:spPr>
          <a:xfrm>
            <a:off x="507328" y="1043993"/>
            <a:ext cx="846471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solidFill>
                  <a:srgbClr val="FFFFFF"/>
                </a:solidFill>
                <a:latin typeface="Bookman Old Style"/>
                <a:ea typeface="Calibri"/>
                <a:cs typeface="Calibri"/>
              </a:rPr>
              <a:t>HELLOO LADIESS !!        </a:t>
            </a:r>
            <a:endParaRPr lang="en-US" sz="4800" b="1" dirty="0">
              <a:solidFill>
                <a:srgbClr val="FFFFFF"/>
              </a:solidFill>
              <a:latin typeface="Bookman Old Style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89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Conclusion: The Future of a Connected World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Internet of Things is rapidly transforming our world, offering new possibilities for efficiency, innovation, and connectivity. As the technology matures, it is likely to have a profound impact on various industries, shaping the future of our society.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28" y="0"/>
            <a:ext cx="14626743" cy="822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ny questions - Samuel L. Jackson Say What Meme Generator">
            <a:extLst>
              <a:ext uri="{FF2B5EF4-FFF2-40B4-BE49-F238E27FC236}">
                <a16:creationId xmlns:a16="http://schemas.microsoft.com/office/drawing/2014/main" id="{880AEF4D-4B45-BAE0-8599-9E99D29D96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865"/>
          <a:stretch/>
        </p:blipFill>
        <p:spPr>
          <a:xfrm>
            <a:off x="236220" y="208221"/>
            <a:ext cx="14157960" cy="78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86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28" y="0"/>
            <a:ext cx="14626743" cy="822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HANK YOU FOR LISTENING TO OUR PRESENTATION HOPE YOU ENJOYED - Tony Stark  Eye Roll Meme Generator">
            <a:extLst>
              <a:ext uri="{FF2B5EF4-FFF2-40B4-BE49-F238E27FC236}">
                <a16:creationId xmlns:a16="http://schemas.microsoft.com/office/drawing/2014/main" id="{D4D328CB-03A3-50BB-119F-AE8443E1A0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865"/>
          <a:stretch/>
        </p:blipFill>
        <p:spPr>
          <a:xfrm>
            <a:off x="236220" y="208221"/>
            <a:ext cx="14157960" cy="781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02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DF12DA-31EE-1264-8947-D7C0EF4D5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1742766"/>
            <a:ext cx="6353659" cy="474406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95949" y="1371600"/>
            <a:ext cx="0" cy="54864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PowerPoint memes to jazz up your next presentation - Plus">
            <a:extLst>
              <a:ext uri="{FF2B5EF4-FFF2-40B4-BE49-F238E27FC236}">
                <a16:creationId xmlns:a16="http://schemas.microsoft.com/office/drawing/2014/main" id="{0D496802-12A3-A7A8-2A4B-5D0C39E30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592" y="772160"/>
            <a:ext cx="5615634" cy="6685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B7CA07-0414-7512-49C1-E0E232563606}"/>
              </a:ext>
            </a:extLst>
          </p:cNvPr>
          <p:cNvSpPr txBox="1"/>
          <p:nvPr/>
        </p:nvSpPr>
        <p:spPr>
          <a:xfrm>
            <a:off x="12401005" y="7855131"/>
            <a:ext cx="2229394" cy="3570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4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Welcome to our presentation - Buzz and Woody (Toy Story) Meme Meme Generator">
            <a:extLst>
              <a:ext uri="{FF2B5EF4-FFF2-40B4-BE49-F238E27FC236}">
                <a16:creationId xmlns:a16="http://schemas.microsoft.com/office/drawing/2014/main" id="{6EB1F7BA-0BFA-4616-094A-BACF0F6A1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17" y="772160"/>
            <a:ext cx="12266565" cy="668527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76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Internet of Things: Simplifying the Connected World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presentation explores the Internet of Things, its potential, challenges, and real-world applications.</a:t>
            </a:r>
            <a:endParaRPr lang="en-US" sz="17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897EC-FC34-2BE8-C0AD-5EBF6313E4F1}"/>
              </a:ext>
            </a:extLst>
          </p:cNvPr>
          <p:cNvSpPr txBox="1"/>
          <p:nvPr/>
        </p:nvSpPr>
        <p:spPr>
          <a:xfrm>
            <a:off x="12900837" y="7853916"/>
            <a:ext cx="1531088" cy="241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25B1B-F33A-146C-F354-892EDE7C0E7C}"/>
              </a:ext>
            </a:extLst>
          </p:cNvPr>
          <p:cNvSpPr txBox="1"/>
          <p:nvPr/>
        </p:nvSpPr>
        <p:spPr>
          <a:xfrm>
            <a:off x="11715956" y="7068634"/>
            <a:ext cx="2914444" cy="11387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>
                <a:latin typeface="Gelasio Semi Bold"/>
                <a:ea typeface="Calibri"/>
                <a:cs typeface="Calibri"/>
              </a:rPr>
              <a:t>PREPARED BY </a:t>
            </a:r>
          </a:p>
          <a:p>
            <a:r>
              <a:rPr lang="en-US">
                <a:ea typeface="Calibri"/>
                <a:cs typeface="Calibri"/>
              </a:rPr>
              <a:t> </a:t>
            </a:r>
            <a:r>
              <a:rPr lang="en-US" sz="2000">
                <a:latin typeface="Arial"/>
                <a:ea typeface="Calibri"/>
                <a:cs typeface="Calibri"/>
              </a:rPr>
              <a:t>Aman Jha, </a:t>
            </a:r>
            <a:r>
              <a:rPr lang="en-US" sz="2000" err="1">
                <a:latin typeface="Arial"/>
                <a:ea typeface="Calibri"/>
                <a:cs typeface="Calibri"/>
              </a:rPr>
              <a:t>Dipeen</a:t>
            </a:r>
            <a:r>
              <a:rPr lang="en-US" sz="2000">
                <a:latin typeface="Arial"/>
                <a:ea typeface="Calibri"/>
                <a:cs typeface="Calibri"/>
              </a:rPr>
              <a:t> Dahal, Gaurav </a:t>
            </a:r>
            <a:r>
              <a:rPr lang="en-US" sz="2000" err="1">
                <a:latin typeface="Arial"/>
                <a:ea typeface="Calibri"/>
                <a:cs typeface="Calibri"/>
              </a:rPr>
              <a:t>Rouniyar</a:t>
            </a:r>
            <a:endParaRPr lang="en-US" sz="2000">
              <a:solidFill>
                <a:srgbClr val="FF0000"/>
              </a:solidFill>
              <a:latin typeface="Arial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8226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Abstract: Exploring the Fundamentals of IoT</a:t>
            </a:r>
            <a:endParaRPr lang="en-US" sz="4450"/>
          </a:p>
        </p:txBody>
      </p:sp>
      <p:sp>
        <p:nvSpPr>
          <p:cNvPr id="5" name="Text 1"/>
          <p:cNvSpPr/>
          <p:nvPr/>
        </p:nvSpPr>
        <p:spPr>
          <a:xfrm>
            <a:off x="793790" y="3807143"/>
            <a:ext cx="31889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Connecting Everything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793790" y="4388287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IoT refers to the network of physical objects that are embedded with sensors, software, and other technologies to collect and exchange data.</a:t>
            </a: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4856321" y="3807143"/>
            <a:ext cx="28880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Driven Insights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4856321" y="4388287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These devices communicate with each other and with the internet, enabling real-time data collection and analysis.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52" y="1050608"/>
            <a:ext cx="7704296" cy="1928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Problem Statement: Addressing the Complexities of Modern Connectivity</a:t>
            </a:r>
            <a:endParaRPr lang="en-US" sz="4000"/>
          </a:p>
        </p:txBody>
      </p:sp>
      <p:sp>
        <p:nvSpPr>
          <p:cNvPr id="4" name="Shape 1"/>
          <p:cNvSpPr/>
          <p:nvPr/>
        </p:nvSpPr>
        <p:spPr>
          <a:xfrm>
            <a:off x="719852" y="3287197"/>
            <a:ext cx="3749397" cy="2172176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925473" y="3492818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Interoperability</a:t>
            </a:r>
            <a:endParaRPr lang="en-US" sz="2000"/>
          </a:p>
        </p:txBody>
      </p:sp>
      <p:sp>
        <p:nvSpPr>
          <p:cNvPr id="6" name="Text 3"/>
          <p:cNvSpPr/>
          <p:nvPr/>
        </p:nvSpPr>
        <p:spPr>
          <a:xfrm>
            <a:off x="925473" y="3937397"/>
            <a:ext cx="3338155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>
                <a:solidFill>
                  <a:srgbClr val="746558"/>
                </a:solidFill>
                <a:latin typeface="Gelasio"/>
                <a:ea typeface="Gelasio" pitchFamily="34" charset="-122"/>
                <a:cs typeface="Gelasio"/>
              </a:rPr>
              <a:t>The vast array of devices and protocols creates a complex challenge for interaction and seamless data exchange.</a:t>
            </a:r>
            <a:endParaRPr lang="en-US" sz="1600">
              <a:latin typeface="Gelasio"/>
              <a:cs typeface="Gelasio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74870" y="3287197"/>
            <a:ext cx="3749397" cy="2172176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4880491" y="3492818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Security Risks</a:t>
            </a:r>
            <a:endParaRPr lang="en-US" sz="2000"/>
          </a:p>
        </p:txBody>
      </p:sp>
      <p:sp>
        <p:nvSpPr>
          <p:cNvPr id="9" name="Text 6"/>
          <p:cNvSpPr/>
          <p:nvPr/>
        </p:nvSpPr>
        <p:spPr>
          <a:xfrm>
            <a:off x="4880491" y="3937397"/>
            <a:ext cx="3338155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increasing number of connected devices raises concerns about security vulnerabilities and potential data breaches.</a:t>
            </a:r>
            <a:endParaRPr lang="en-US" sz="1600"/>
          </a:p>
        </p:txBody>
      </p:sp>
      <p:sp>
        <p:nvSpPr>
          <p:cNvPr id="10" name="Shape 7"/>
          <p:cNvSpPr/>
          <p:nvPr/>
        </p:nvSpPr>
        <p:spPr>
          <a:xfrm>
            <a:off x="719852" y="5664994"/>
            <a:ext cx="7704296" cy="1513999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925473" y="5870615"/>
            <a:ext cx="2860477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Privacy Concerns</a:t>
            </a:r>
            <a:endParaRPr lang="en-US" sz="2000"/>
          </a:p>
        </p:txBody>
      </p:sp>
      <p:sp>
        <p:nvSpPr>
          <p:cNvPr id="12" name="Text 9"/>
          <p:cNvSpPr/>
          <p:nvPr/>
        </p:nvSpPr>
        <p:spPr>
          <a:xfrm>
            <a:off x="925473" y="6315194"/>
            <a:ext cx="7293054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Concerns around data privacy and ethical considerations regarding the collection and use of personal information.</a:t>
            </a:r>
            <a:endParaRPr 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245"/>
            <a:ext cx="130456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Research and Findings: Unveiling the Potential of IoT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96" y="2491978"/>
            <a:ext cx="2152531" cy="16667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6927" y="3314938"/>
            <a:ext cx="133469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5356265" y="2718316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Efficiency Gains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5356265" y="3207782"/>
            <a:ext cx="8255437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IoT enables greater efficiency in resource management, operational processes, and decision-making.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5186482" y="4171712"/>
            <a:ext cx="8595003" cy="15240"/>
          </a:xfrm>
          <a:prstGeom prst="roundRect">
            <a:avLst>
              <a:gd name="adj" fmla="val 222843"/>
            </a:avLst>
          </a:prstGeom>
          <a:solidFill>
            <a:srgbClr val="D4CEC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190" y="4215289"/>
            <a:ext cx="4305062" cy="16667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7877" y="4822269"/>
            <a:ext cx="171450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200"/>
          </a:p>
        </p:txBody>
      </p:sp>
      <p:sp>
        <p:nvSpPr>
          <p:cNvPr id="10" name="Text 6"/>
          <p:cNvSpPr/>
          <p:nvPr/>
        </p:nvSpPr>
        <p:spPr>
          <a:xfrm>
            <a:off x="6432590" y="4441627"/>
            <a:ext cx="459819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Enhanced Customer Experiences</a:t>
            </a:r>
            <a:endParaRPr lang="en-US" sz="2200"/>
          </a:p>
        </p:txBody>
      </p:sp>
      <p:sp>
        <p:nvSpPr>
          <p:cNvPr id="11" name="Text 7"/>
          <p:cNvSpPr/>
          <p:nvPr/>
        </p:nvSpPr>
        <p:spPr>
          <a:xfrm>
            <a:off x="6432590" y="4931093"/>
            <a:ext cx="717911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 user experiences through personalized services, real-time information, and seamless interactions.</a:t>
            </a:r>
            <a:endParaRPr lang="en-US" sz="1750"/>
          </a:p>
        </p:txBody>
      </p:sp>
      <p:sp>
        <p:nvSpPr>
          <p:cNvPr id="12" name="Shape 8"/>
          <p:cNvSpPr/>
          <p:nvPr/>
        </p:nvSpPr>
        <p:spPr>
          <a:xfrm>
            <a:off x="6262807" y="5895023"/>
            <a:ext cx="7518678" cy="15240"/>
          </a:xfrm>
          <a:prstGeom prst="roundRect">
            <a:avLst>
              <a:gd name="adj" fmla="val 222843"/>
            </a:avLst>
          </a:prstGeom>
          <a:solidFill>
            <a:srgbClr val="D4CEC3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65" y="5938599"/>
            <a:ext cx="6457593" cy="16667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8353" y="6545580"/>
            <a:ext cx="170497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200"/>
          </a:p>
        </p:txBody>
      </p:sp>
      <p:sp>
        <p:nvSpPr>
          <p:cNvPr id="15" name="Text 10"/>
          <p:cNvSpPr/>
          <p:nvPr/>
        </p:nvSpPr>
        <p:spPr>
          <a:xfrm>
            <a:off x="7508796" y="6164937"/>
            <a:ext cx="395680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New Business Opportunities</a:t>
            </a:r>
            <a:endParaRPr lang="en-US" sz="2200"/>
          </a:p>
        </p:txBody>
      </p:sp>
      <p:sp>
        <p:nvSpPr>
          <p:cNvPr id="16" name="Text 11"/>
          <p:cNvSpPr/>
          <p:nvPr/>
        </p:nvSpPr>
        <p:spPr>
          <a:xfrm>
            <a:off x="7508796" y="6654403"/>
            <a:ext cx="6102906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Creation of novel business models and revenue streams based on data-driven insights and connected services.</a:t>
            </a:r>
            <a:endParaRPr lang="en-US" sz="17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F13705-F6E0-584C-2182-F07DC900609A}"/>
              </a:ext>
            </a:extLst>
          </p:cNvPr>
          <p:cNvSpPr txBox="1"/>
          <p:nvPr/>
        </p:nvSpPr>
        <p:spPr>
          <a:xfrm>
            <a:off x="12943367" y="7882269"/>
            <a:ext cx="1446027" cy="2268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22AD9B-10EE-126E-07F4-FFF690FC25ED}"/>
              </a:ext>
            </a:extLst>
          </p:cNvPr>
          <p:cNvSpPr txBox="1"/>
          <p:nvPr/>
        </p:nvSpPr>
        <p:spPr>
          <a:xfrm>
            <a:off x="12835052" y="7833620"/>
            <a:ext cx="1658679" cy="3969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610433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Opportunities: Unlocking New Possibilities with IoT</a:t>
            </a:r>
            <a:endParaRPr lang="en-US" sz="43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4502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Healthcare</a:t>
            </a:r>
            <a:endParaRPr lang="en-US" sz="2150"/>
          </a:p>
        </p:txBody>
      </p:sp>
      <p:sp>
        <p:nvSpPr>
          <p:cNvPr id="6" name="Text 2"/>
          <p:cNvSpPr/>
          <p:nvPr/>
        </p:nvSpPr>
        <p:spPr>
          <a:xfrm>
            <a:off x="774502" y="3578066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Remote patient monitoring, personalized treatment plans, and improved healthcare outcomes.</a:t>
            </a:r>
            <a:endParaRPr lang="en-US" sz="17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8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7854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Agriculture</a:t>
            </a:r>
            <a:endParaRPr lang="en-US" sz="2150"/>
          </a:p>
        </p:txBody>
      </p:sp>
      <p:sp>
        <p:nvSpPr>
          <p:cNvPr id="9" name="Text 4"/>
          <p:cNvSpPr/>
          <p:nvPr/>
        </p:nvSpPr>
        <p:spPr>
          <a:xfrm>
            <a:off x="4737854" y="3578066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Precision farming, optimized resource utilization, and increased crop yields.</a:t>
            </a:r>
            <a:endParaRPr lang="en-US" sz="17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5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4502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Smart Homes</a:t>
            </a:r>
            <a:endParaRPr lang="en-US" sz="2150"/>
          </a:p>
        </p:txBody>
      </p:sp>
      <p:sp>
        <p:nvSpPr>
          <p:cNvPr id="12" name="Text 6"/>
          <p:cNvSpPr/>
          <p:nvPr/>
        </p:nvSpPr>
        <p:spPr>
          <a:xfrm>
            <a:off x="774502" y="6556891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home management, energy efficiency, and enhanced security systems.</a:t>
            </a:r>
            <a:endParaRPr lang="en-US" sz="170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854" y="5304115"/>
            <a:ext cx="553164" cy="5531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7854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Manufacturing</a:t>
            </a:r>
            <a:endParaRPr lang="en-US" sz="2150"/>
          </a:p>
        </p:txBody>
      </p:sp>
      <p:sp>
        <p:nvSpPr>
          <p:cNvPr id="15" name="Text 8"/>
          <p:cNvSpPr/>
          <p:nvPr/>
        </p:nvSpPr>
        <p:spPr>
          <a:xfrm>
            <a:off x="4737854" y="6556891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Predictive maintenance, optimized production processes, and real-time supply chain visibility.</a:t>
            </a:r>
            <a:endParaRPr lang="en-US" sz="1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469" y="866775"/>
            <a:ext cx="12795171" cy="627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Challenges: Navigating the Barriers to IoT Adoption</a:t>
            </a:r>
            <a:endParaRPr lang="en-US" sz="3950"/>
          </a:p>
        </p:txBody>
      </p:sp>
      <p:sp>
        <p:nvSpPr>
          <p:cNvPr id="3" name="Shape 1"/>
          <p:cNvSpPr/>
          <p:nvPr/>
        </p:nvSpPr>
        <p:spPr>
          <a:xfrm>
            <a:off x="702469" y="1794986"/>
            <a:ext cx="1653183" cy="1156216"/>
          </a:xfrm>
          <a:prstGeom prst="roundRect">
            <a:avLst>
              <a:gd name="adj" fmla="val 2604"/>
            </a:avLst>
          </a:prstGeom>
          <a:solidFill>
            <a:srgbClr val="EEE8DD"/>
          </a:solidFill>
          <a:ln/>
        </p:spPr>
      </p:sp>
      <p:sp>
        <p:nvSpPr>
          <p:cNvPr id="4" name="Text 2"/>
          <p:cNvSpPr/>
          <p:nvPr/>
        </p:nvSpPr>
        <p:spPr>
          <a:xfrm>
            <a:off x="903089" y="2172414"/>
            <a:ext cx="118348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1950"/>
          </a:p>
        </p:txBody>
      </p:sp>
      <p:sp>
        <p:nvSpPr>
          <p:cNvPr id="5" name="Text 3"/>
          <p:cNvSpPr/>
          <p:nvPr/>
        </p:nvSpPr>
        <p:spPr>
          <a:xfrm>
            <a:off x="2556272" y="1995607"/>
            <a:ext cx="2509123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Cost</a:t>
            </a:r>
            <a:endParaRPr lang="en-US" sz="1950"/>
          </a:p>
        </p:txBody>
      </p:sp>
      <p:sp>
        <p:nvSpPr>
          <p:cNvPr id="6" name="Text 4"/>
          <p:cNvSpPr/>
          <p:nvPr/>
        </p:nvSpPr>
        <p:spPr>
          <a:xfrm>
            <a:off x="2556272" y="2429470"/>
            <a:ext cx="780442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initial cost of implementing IoT solutions can be a significant barrier for businesses.</a:t>
            </a:r>
            <a:endParaRPr lang="en-US" sz="1550"/>
          </a:p>
        </p:txBody>
      </p:sp>
      <p:sp>
        <p:nvSpPr>
          <p:cNvPr id="7" name="Shape 5"/>
          <p:cNvSpPr/>
          <p:nvPr/>
        </p:nvSpPr>
        <p:spPr>
          <a:xfrm>
            <a:off x="2455902" y="2941677"/>
            <a:ext cx="11371778" cy="11430"/>
          </a:xfrm>
          <a:prstGeom prst="roundRect">
            <a:avLst>
              <a:gd name="adj" fmla="val 263437"/>
            </a:avLst>
          </a:prstGeom>
          <a:solidFill>
            <a:srgbClr val="D4CEC3"/>
          </a:solidFill>
          <a:ln/>
        </p:spPr>
      </p:sp>
      <p:sp>
        <p:nvSpPr>
          <p:cNvPr id="8" name="Shape 6"/>
          <p:cNvSpPr/>
          <p:nvPr/>
        </p:nvSpPr>
        <p:spPr>
          <a:xfrm>
            <a:off x="702469" y="3051453"/>
            <a:ext cx="3306366" cy="1156216"/>
          </a:xfrm>
          <a:prstGeom prst="roundRect">
            <a:avLst>
              <a:gd name="adj" fmla="val 2604"/>
            </a:avLst>
          </a:prstGeom>
          <a:solidFill>
            <a:srgbClr val="F2EBDF"/>
          </a:solidFill>
          <a:ln/>
        </p:spPr>
      </p:sp>
      <p:sp>
        <p:nvSpPr>
          <p:cNvPr id="9" name="Text 7"/>
          <p:cNvSpPr/>
          <p:nvPr/>
        </p:nvSpPr>
        <p:spPr>
          <a:xfrm>
            <a:off x="903089" y="3428881"/>
            <a:ext cx="152043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1950"/>
          </a:p>
        </p:txBody>
      </p:sp>
      <p:sp>
        <p:nvSpPr>
          <p:cNvPr id="10" name="Text 8"/>
          <p:cNvSpPr/>
          <p:nvPr/>
        </p:nvSpPr>
        <p:spPr>
          <a:xfrm>
            <a:off x="4209455" y="3252073"/>
            <a:ext cx="2509123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Complexity</a:t>
            </a:r>
            <a:endParaRPr lang="en-US" sz="1950"/>
          </a:p>
        </p:txBody>
      </p:sp>
      <p:sp>
        <p:nvSpPr>
          <p:cNvPr id="11" name="Text 9"/>
          <p:cNvSpPr/>
          <p:nvPr/>
        </p:nvSpPr>
        <p:spPr>
          <a:xfrm>
            <a:off x="4209455" y="3685937"/>
            <a:ext cx="758868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Setting up and maintaining IoT systems can be complex and require specialized skills.</a:t>
            </a:r>
            <a:endParaRPr lang="en-US" sz="1550"/>
          </a:p>
        </p:txBody>
      </p:sp>
      <p:sp>
        <p:nvSpPr>
          <p:cNvPr id="12" name="Shape 10"/>
          <p:cNvSpPr/>
          <p:nvPr/>
        </p:nvSpPr>
        <p:spPr>
          <a:xfrm>
            <a:off x="4109085" y="4198144"/>
            <a:ext cx="9718596" cy="11430"/>
          </a:xfrm>
          <a:prstGeom prst="roundRect">
            <a:avLst>
              <a:gd name="adj" fmla="val 263437"/>
            </a:avLst>
          </a:prstGeom>
          <a:solidFill>
            <a:srgbClr val="F2EBDF"/>
          </a:solidFill>
          <a:ln/>
        </p:spPr>
      </p:sp>
      <p:sp>
        <p:nvSpPr>
          <p:cNvPr id="13" name="Shape 11"/>
          <p:cNvSpPr/>
          <p:nvPr/>
        </p:nvSpPr>
        <p:spPr>
          <a:xfrm>
            <a:off x="702469" y="4307919"/>
            <a:ext cx="4959548" cy="1477328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14" name="Text 12"/>
          <p:cNvSpPr/>
          <p:nvPr/>
        </p:nvSpPr>
        <p:spPr>
          <a:xfrm>
            <a:off x="903089" y="4845844"/>
            <a:ext cx="151090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1950"/>
          </a:p>
        </p:txBody>
      </p:sp>
      <p:sp>
        <p:nvSpPr>
          <p:cNvPr id="15" name="Text 13"/>
          <p:cNvSpPr/>
          <p:nvPr/>
        </p:nvSpPr>
        <p:spPr>
          <a:xfrm>
            <a:off x="5862638" y="4508540"/>
            <a:ext cx="2509123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Security</a:t>
            </a:r>
            <a:endParaRPr lang="en-US" sz="1950"/>
          </a:p>
        </p:txBody>
      </p:sp>
      <p:sp>
        <p:nvSpPr>
          <p:cNvPr id="16" name="Text 14"/>
          <p:cNvSpPr/>
          <p:nvPr/>
        </p:nvSpPr>
        <p:spPr>
          <a:xfrm>
            <a:off x="5862638" y="4942403"/>
            <a:ext cx="7864673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Security vulnerabilities remain a major concern, requiring robust measures to protect data and devices.</a:t>
            </a:r>
            <a:endParaRPr lang="en-US" sz="1550"/>
          </a:p>
        </p:txBody>
      </p:sp>
      <p:sp>
        <p:nvSpPr>
          <p:cNvPr id="17" name="Shape 15"/>
          <p:cNvSpPr/>
          <p:nvPr/>
        </p:nvSpPr>
        <p:spPr>
          <a:xfrm>
            <a:off x="5762268" y="5775722"/>
            <a:ext cx="8065413" cy="11430"/>
          </a:xfrm>
          <a:prstGeom prst="roundRect">
            <a:avLst>
              <a:gd name="adj" fmla="val 263437"/>
            </a:avLst>
          </a:prstGeom>
          <a:solidFill>
            <a:srgbClr val="D4CEC3"/>
          </a:solidFill>
          <a:ln/>
        </p:spPr>
      </p:sp>
      <p:sp>
        <p:nvSpPr>
          <p:cNvPr id="18" name="Shape 16"/>
          <p:cNvSpPr/>
          <p:nvPr/>
        </p:nvSpPr>
        <p:spPr>
          <a:xfrm>
            <a:off x="702469" y="5885498"/>
            <a:ext cx="6612731" cy="1477328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19" name="Text 17"/>
          <p:cNvSpPr/>
          <p:nvPr/>
        </p:nvSpPr>
        <p:spPr>
          <a:xfrm>
            <a:off x="903089" y="6423422"/>
            <a:ext cx="156448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1950"/>
          </a:p>
        </p:txBody>
      </p:sp>
      <p:sp>
        <p:nvSpPr>
          <p:cNvPr id="20" name="Text 18"/>
          <p:cNvSpPr/>
          <p:nvPr/>
        </p:nvSpPr>
        <p:spPr>
          <a:xfrm>
            <a:off x="7515820" y="6086118"/>
            <a:ext cx="2509123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Privacy</a:t>
            </a:r>
            <a:endParaRPr lang="en-US" sz="1950"/>
          </a:p>
        </p:txBody>
      </p:sp>
      <p:sp>
        <p:nvSpPr>
          <p:cNvPr id="21" name="Text 19"/>
          <p:cNvSpPr/>
          <p:nvPr/>
        </p:nvSpPr>
        <p:spPr>
          <a:xfrm>
            <a:off x="7515820" y="6519982"/>
            <a:ext cx="6211491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Balancing the benefits of IoT with concerns about data privacy and ethical use is crucial.</a:t>
            </a:r>
            <a:endParaRPr lang="en-US" sz="15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00E440-7898-1E37-EF98-616B26B97442}"/>
              </a:ext>
            </a:extLst>
          </p:cNvPr>
          <p:cNvSpPr txBox="1"/>
          <p:nvPr/>
        </p:nvSpPr>
        <p:spPr>
          <a:xfrm>
            <a:off x="12915013" y="7811386"/>
            <a:ext cx="1630325" cy="3118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Real-World Applications: Showcasing IoT in Action</a:t>
            </a:r>
            <a:endParaRPr lang="en-US" sz="430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6510695" y="2645569"/>
            <a:ext cx="15597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0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Smart Cities</a:t>
            </a:r>
            <a:endParaRPr lang="en-US" sz="215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Traffic management, environmental monitoring, and efficient resource allocation.</a:t>
            </a:r>
            <a:endParaRPr lang="en-US" sz="170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6488430" y="4489013"/>
            <a:ext cx="20038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0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Smart Homes</a:t>
            </a:r>
            <a:endParaRPr lang="en-US" sz="215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lighting, temperature control, and security systems.</a:t>
            </a:r>
            <a:endParaRPr lang="en-US" sz="170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6489025" y="6332458"/>
            <a:ext cx="19931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0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Connected Cars</a:t>
            </a:r>
            <a:endParaRPr lang="en-US" sz="215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Remote diagnostics, driver assistance features, and autonomous driving technologies.</a:t>
            </a:r>
            <a:endParaRPr lang="en-US" sz="17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2F6010-1B50-9F8B-622A-03688DE44BF1}"/>
              </a:ext>
            </a:extLst>
          </p:cNvPr>
          <p:cNvSpPr txBox="1"/>
          <p:nvPr/>
        </p:nvSpPr>
        <p:spPr>
          <a:xfrm>
            <a:off x="12845370" y="7765666"/>
            <a:ext cx="1672855" cy="354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72AE730-69DC-4A92-85A7-94A62E960A53}">
  <we:reference id="wa200005566" version="1.0.0.0" store="en-US" storeType="omex"/>
  <we:alternateReferences>
    <we:reference id="wa200005566" version="1.0.0.0" store="omex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13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115</cp:revision>
  <dcterms:created xsi:type="dcterms:W3CDTF">2024-12-13T08:02:16Z</dcterms:created>
  <dcterms:modified xsi:type="dcterms:W3CDTF">2025-03-16T14:52:05Z</dcterms:modified>
</cp:coreProperties>
</file>